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5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62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085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201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61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509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738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330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508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5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7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98890-A074-40D7-B7C4-4130334188AC}" type="datetimeFigureOut">
              <a:rPr lang="en-US" smtClean="0"/>
              <a:t>28/10/2016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5E186-17FA-48B0-91CE-DC087034D5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609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954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ĐỊNH TUYẾN (ROUTING)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12954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/>
              <a:t>I.PHẦN GIỚI THIỆU :</a:t>
            </a:r>
            <a:endParaRPr lang="en-US" sz="1200" dirty="0"/>
          </a:p>
          <a:p>
            <a:r>
              <a:rPr lang="en-US" sz="1200" dirty="0"/>
              <a:t>- </a:t>
            </a:r>
            <a:r>
              <a:rPr lang="en-US" sz="1200" b="1" dirty="0" err="1"/>
              <a:t>Vị</a:t>
            </a:r>
            <a:r>
              <a:rPr lang="en-US" sz="1200" b="1" dirty="0"/>
              <a:t> </a:t>
            </a:r>
            <a:r>
              <a:rPr lang="en-US" sz="1200" b="1" dirty="0" err="1"/>
              <a:t>trí</a:t>
            </a:r>
            <a:r>
              <a:rPr lang="en-US" sz="1200" dirty="0"/>
              <a:t> : </a:t>
            </a:r>
            <a:r>
              <a:rPr lang="en-US" sz="1200" dirty="0" err="1"/>
              <a:t>Bài</a:t>
            </a:r>
            <a:r>
              <a:rPr lang="en-US" sz="1200" dirty="0"/>
              <a:t> </a:t>
            </a:r>
            <a:r>
              <a:rPr lang="en-US" sz="1200" dirty="0" err="1"/>
              <a:t>học</a:t>
            </a:r>
            <a:r>
              <a:rPr lang="en-US" sz="1200" dirty="0"/>
              <a:t> </a:t>
            </a:r>
            <a:r>
              <a:rPr lang="en-US" sz="1200" dirty="0" err="1"/>
              <a:t>này</a:t>
            </a:r>
            <a:r>
              <a:rPr lang="en-US" sz="1200" dirty="0"/>
              <a:t> </a:t>
            </a:r>
            <a:r>
              <a:rPr lang="en-US" sz="1200" dirty="0" err="1"/>
              <a:t>là</a:t>
            </a:r>
            <a:r>
              <a:rPr lang="en-US" sz="1200" dirty="0"/>
              <a:t> </a:t>
            </a:r>
            <a:r>
              <a:rPr lang="en-US" sz="1200" dirty="0" err="1"/>
              <a:t>bài</a:t>
            </a:r>
            <a:r>
              <a:rPr lang="en-US" sz="1200" dirty="0"/>
              <a:t> </a:t>
            </a:r>
            <a:r>
              <a:rPr lang="en-US" sz="1200" dirty="0" err="1"/>
              <a:t>học</a:t>
            </a:r>
            <a:r>
              <a:rPr lang="en-US" sz="1200" dirty="0"/>
              <a:t> </a:t>
            </a:r>
            <a:r>
              <a:rPr lang="en-US" sz="1200" dirty="0" err="1"/>
              <a:t>số</a:t>
            </a:r>
            <a:r>
              <a:rPr lang="en-US" sz="1200" dirty="0"/>
              <a:t> 7 :</a:t>
            </a:r>
            <a:r>
              <a:rPr lang="en-US" sz="1200" dirty="0" err="1"/>
              <a:t>Được</a:t>
            </a:r>
            <a:r>
              <a:rPr lang="en-US" sz="1200" dirty="0"/>
              <a:t> </a:t>
            </a:r>
            <a:r>
              <a:rPr lang="en-US" sz="1200" dirty="0" err="1"/>
              <a:t>tích</a:t>
            </a:r>
            <a:r>
              <a:rPr lang="en-US" sz="1200" dirty="0"/>
              <a:t> </a:t>
            </a:r>
            <a:r>
              <a:rPr lang="en-US" sz="1200" dirty="0" err="1"/>
              <a:t>hợp</a:t>
            </a:r>
            <a:r>
              <a:rPr lang="en-US" sz="1200" dirty="0"/>
              <a:t> </a:t>
            </a:r>
            <a:r>
              <a:rPr lang="en-US" sz="1200" dirty="0" err="1"/>
              <a:t>gồm</a:t>
            </a:r>
            <a:r>
              <a:rPr lang="en-US" sz="1200" dirty="0"/>
              <a:t> 1 </a:t>
            </a:r>
            <a:r>
              <a:rPr lang="en-US" sz="1200" dirty="0" err="1"/>
              <a:t>lý</a:t>
            </a:r>
            <a:r>
              <a:rPr lang="en-US" sz="1200" dirty="0"/>
              <a:t> </a:t>
            </a:r>
            <a:r>
              <a:rPr lang="en-US" sz="1200" dirty="0" err="1"/>
              <a:t>thuyết</a:t>
            </a:r>
            <a:r>
              <a:rPr lang="en-US" sz="1200" dirty="0"/>
              <a:t> </a:t>
            </a:r>
            <a:r>
              <a:rPr lang="en-US" sz="1200" dirty="0" err="1"/>
              <a:t>và</a:t>
            </a:r>
            <a:r>
              <a:rPr lang="en-US" sz="1200" dirty="0"/>
              <a:t> 3 </a:t>
            </a:r>
            <a:r>
              <a:rPr lang="en-US" sz="1200" dirty="0" err="1"/>
              <a:t>thực</a:t>
            </a:r>
            <a:r>
              <a:rPr lang="en-US" sz="1200" dirty="0"/>
              <a:t> </a:t>
            </a:r>
            <a:r>
              <a:rPr lang="en-US" sz="1200" dirty="0" err="1"/>
              <a:t>hành</a:t>
            </a:r>
            <a:r>
              <a:rPr lang="en-US" sz="1200" dirty="0"/>
              <a:t>.</a:t>
            </a:r>
          </a:p>
          <a:p>
            <a:r>
              <a:rPr lang="en-US" sz="1200" dirty="0"/>
              <a:t>- </a:t>
            </a:r>
            <a:r>
              <a:rPr lang="en-US" sz="1200" b="1" dirty="0" err="1"/>
              <a:t>Nội</a:t>
            </a:r>
            <a:r>
              <a:rPr lang="en-US" sz="1200" b="1" dirty="0"/>
              <a:t> dung </a:t>
            </a:r>
            <a:r>
              <a:rPr lang="en-US" sz="1200" b="1" dirty="0" err="1"/>
              <a:t>chính</a:t>
            </a:r>
            <a:r>
              <a:rPr lang="en-US" sz="1200" dirty="0"/>
              <a:t> : </a:t>
            </a:r>
            <a:r>
              <a:rPr lang="en-US" sz="1200" dirty="0" err="1"/>
              <a:t>Giới</a:t>
            </a:r>
            <a:r>
              <a:rPr lang="en-US" sz="1200" dirty="0"/>
              <a:t> </a:t>
            </a:r>
            <a:r>
              <a:rPr lang="en-US" sz="1200" dirty="0" err="1"/>
              <a:t>thiệu</a:t>
            </a:r>
            <a:r>
              <a:rPr lang="en-US" sz="1200" dirty="0"/>
              <a:t> </a:t>
            </a:r>
            <a:r>
              <a:rPr lang="en-US" sz="1200" dirty="0" err="1"/>
              <a:t>kỹ</a:t>
            </a:r>
            <a:r>
              <a:rPr lang="en-US" sz="1200" dirty="0"/>
              <a:t> </a:t>
            </a:r>
            <a:r>
              <a:rPr lang="en-US" sz="1200" dirty="0" err="1"/>
              <a:t>thuật</a:t>
            </a:r>
            <a:r>
              <a:rPr lang="en-US" sz="1200" dirty="0"/>
              <a:t> </a:t>
            </a:r>
            <a:r>
              <a:rPr lang="en-US" sz="1200" dirty="0" err="1"/>
              <a:t>định</a:t>
            </a:r>
            <a:r>
              <a:rPr lang="en-US" sz="1200" dirty="0"/>
              <a:t> </a:t>
            </a:r>
            <a:r>
              <a:rPr lang="en-US" sz="1200" dirty="0" err="1"/>
              <a:t>tuyến</a:t>
            </a:r>
            <a:r>
              <a:rPr lang="en-US" sz="1200" dirty="0"/>
              <a:t> </a:t>
            </a:r>
            <a:r>
              <a:rPr lang="en-US" sz="1200" dirty="0" err="1"/>
              <a:t>trên</a:t>
            </a:r>
            <a:r>
              <a:rPr lang="en-US" sz="1200" dirty="0"/>
              <a:t> </a:t>
            </a:r>
            <a:r>
              <a:rPr lang="en-US" sz="1200" dirty="0" err="1"/>
              <a:t>thiết</a:t>
            </a:r>
            <a:r>
              <a:rPr lang="en-US" sz="1200" dirty="0"/>
              <a:t> </a:t>
            </a:r>
            <a:r>
              <a:rPr lang="en-US" sz="1200" dirty="0" err="1"/>
              <a:t>bị</a:t>
            </a:r>
            <a:r>
              <a:rPr lang="en-US" sz="1200" dirty="0"/>
              <a:t> Cisco </a:t>
            </a:r>
            <a:r>
              <a:rPr lang="en-US" sz="1200" dirty="0" err="1"/>
              <a:t>và</a:t>
            </a:r>
            <a:r>
              <a:rPr lang="en-US" sz="1200" dirty="0"/>
              <a:t> </a:t>
            </a:r>
            <a:r>
              <a:rPr lang="en-US" sz="1200" dirty="0" err="1"/>
              <a:t>dịch</a:t>
            </a:r>
            <a:r>
              <a:rPr lang="en-US" sz="1200" dirty="0"/>
              <a:t> </a:t>
            </a:r>
            <a:r>
              <a:rPr lang="en-US" sz="1200" dirty="0" err="1"/>
              <a:t>vụ</a:t>
            </a:r>
            <a:r>
              <a:rPr lang="en-US" sz="1200" dirty="0"/>
              <a:t> RRAS </a:t>
            </a:r>
            <a:r>
              <a:rPr lang="en-US" sz="1200" dirty="0" err="1"/>
              <a:t>trong</a:t>
            </a:r>
            <a:r>
              <a:rPr lang="en-US" sz="1200" dirty="0"/>
              <a:t> Microsoft.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458286"/>
              </p:ext>
            </p:extLst>
          </p:nvPr>
        </p:nvGraphicFramePr>
        <p:xfrm>
          <a:off x="38100" y="2196992"/>
          <a:ext cx="9067799" cy="49990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3600"/>
                <a:gridCol w="988406"/>
                <a:gridCol w="1041832"/>
                <a:gridCol w="783600"/>
                <a:gridCol w="688618"/>
                <a:gridCol w="4781743"/>
              </a:tblGrid>
              <a:tr h="27033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 err="1">
                          <a:effectLst/>
                        </a:rPr>
                        <a:t>T.Tự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tuần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br>
                        <a:rPr lang="en-US" sz="900" u="none" strike="noStrike" dirty="0">
                          <a:effectLst/>
                        </a:rPr>
                      </a:br>
                      <a:r>
                        <a:rPr lang="en-US" sz="900" u="none" strike="noStrike" dirty="0" err="1">
                          <a:effectLst/>
                        </a:rPr>
                        <a:t>trong</a:t>
                      </a:r>
                      <a:r>
                        <a:rPr lang="en-US" sz="900" u="none" strike="noStrike" dirty="0">
                          <a:effectLst/>
                        </a:rPr>
                        <a:t> HK</a:t>
                      </a:r>
                      <a:endParaRPr lang="en-US" sz="9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Từ ngày ........ tháng ......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Đến ngày ......... tháng .........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Số tiết 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thực hành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Số tiết 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lý thuyết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900" u="none" strike="noStrike" dirty="0">
                          <a:effectLst/>
                        </a:rPr>
                        <a:t>TÊN CHƯƠNG, ĐỀ MỤC, NỘI DUNG GIẢNG DẠY</a:t>
                      </a:r>
                      <a:br>
                        <a:rPr lang="vi-VN" sz="900" u="none" strike="noStrike" dirty="0">
                          <a:effectLst/>
                        </a:rPr>
                      </a:br>
                      <a:r>
                        <a:rPr lang="vi-VN" sz="900" u="none" strike="noStrike" dirty="0">
                          <a:effectLst/>
                        </a:rPr>
                        <a:t>(Phải ghi đầy đủ, cụ thể theo đúng chương trình qui định hiện hành )</a:t>
                      </a:r>
                      <a:endParaRPr lang="vi-VN" sz="9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9699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05-09-2016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10-09-2016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1 : Hệ thống lại  kiến thức về mạng máy tính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12-09-2016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17-09-2016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1 : Hệ thống lại các kiến thức về mạng máy tính (tiếp theo)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Bài 2 : Các kỹ  thuật trong mang LAN, WAN.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3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19-09-2016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24-09-2016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2 : Các kỹ thuật trong mạng LAN, WAN (phần tiếp theo)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Bài 3 : Quản trị mạng nội bộ,  nâng cao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4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26-09-2016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01-10-2016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err="1">
                          <a:effectLst/>
                        </a:rPr>
                        <a:t>Bài</a:t>
                      </a:r>
                      <a:r>
                        <a:rPr lang="en-US" sz="900" u="none" strike="noStrike" dirty="0">
                          <a:effectLst/>
                        </a:rPr>
                        <a:t> 3 : </a:t>
                      </a:r>
                      <a:r>
                        <a:rPr lang="en-US" sz="900" u="none" strike="noStrike" dirty="0" err="1">
                          <a:effectLst/>
                        </a:rPr>
                        <a:t>Quản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trị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mạng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nội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bộ</a:t>
                      </a:r>
                      <a:r>
                        <a:rPr lang="en-US" sz="900" u="none" strike="noStrike" dirty="0">
                          <a:effectLst/>
                        </a:rPr>
                        <a:t>, </a:t>
                      </a:r>
                      <a:r>
                        <a:rPr lang="en-US" sz="900" u="none" strike="noStrike" dirty="0" err="1">
                          <a:effectLst/>
                        </a:rPr>
                        <a:t>nâng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cao</a:t>
                      </a:r>
                      <a:r>
                        <a:rPr lang="en-US" sz="900" u="none" strike="noStrike" dirty="0">
                          <a:effectLst/>
                        </a:rPr>
                        <a:t>.(</a:t>
                      </a:r>
                      <a:r>
                        <a:rPr lang="en-US" sz="900" u="none" strike="noStrike" dirty="0" err="1">
                          <a:effectLst/>
                        </a:rPr>
                        <a:t>phần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tiếp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theo</a:t>
                      </a:r>
                      <a:r>
                        <a:rPr lang="en-US" sz="900" u="none" strike="noStrike" dirty="0">
                          <a:effectLst/>
                        </a:rPr>
                        <a:t>)</a:t>
                      </a:r>
                      <a:br>
                        <a:rPr lang="en-US" sz="900" u="none" strike="noStrike" dirty="0">
                          <a:effectLst/>
                        </a:rPr>
                      </a:br>
                      <a:r>
                        <a:rPr lang="en-US" sz="900" u="none" strike="noStrike" dirty="0" err="1">
                          <a:effectLst/>
                        </a:rPr>
                        <a:t>Bài</a:t>
                      </a:r>
                      <a:r>
                        <a:rPr lang="en-US" sz="900" u="none" strike="noStrike" dirty="0">
                          <a:effectLst/>
                        </a:rPr>
                        <a:t> 4  </a:t>
                      </a:r>
                      <a:r>
                        <a:rPr lang="en-US" sz="900" u="none" strike="noStrike" dirty="0" err="1">
                          <a:effectLst/>
                        </a:rPr>
                        <a:t>Quản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trị</a:t>
                      </a:r>
                      <a:r>
                        <a:rPr lang="en-US" sz="900" u="none" strike="noStrike" dirty="0">
                          <a:effectLst/>
                        </a:rPr>
                        <a:t> Email Server, Web Server, FTP Server. + kt45’</a:t>
                      </a:r>
                      <a:endParaRPr lang="en-US" sz="9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5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03-10-2016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08-10-2016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4  Quản trị Email Server, Web Server, FTP Server. + kt45’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15-10-2016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5 : Cấu hình một số ADSL Router.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Bài 6 : Các kỹ thuật về chia sẻ Internet, Chia sẻ Internet  phần cứng.  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7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17-10-2016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22-10-2016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6 : Các kỹ thuật về chia sẻ Internet, Chia sẻ Internet  phần cứng(tt)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8</a:t>
                      </a:r>
                      <a:endParaRPr lang="en-US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24-10-2016</a:t>
                      </a:r>
                      <a:endParaRPr lang="en-US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29-10-2016</a:t>
                      </a:r>
                      <a:endParaRPr lang="en-US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4</a:t>
                      </a:r>
                      <a:endParaRPr lang="en-US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3</a:t>
                      </a:r>
                      <a:endParaRPr lang="en-US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</a:rPr>
                        <a:t>Bài</a:t>
                      </a:r>
                      <a:r>
                        <a:rPr lang="en-US" sz="1400" u="none" strike="noStrike" dirty="0">
                          <a:effectLst/>
                        </a:rPr>
                        <a:t> 6 : </a:t>
                      </a:r>
                      <a:r>
                        <a:rPr lang="en-US" sz="1400" u="none" strike="noStrike" dirty="0" err="1">
                          <a:effectLst/>
                        </a:rPr>
                        <a:t>Các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kỹ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thuật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về</a:t>
                      </a:r>
                      <a:r>
                        <a:rPr lang="en-US" sz="1400" u="none" strike="noStrike" dirty="0">
                          <a:effectLst/>
                        </a:rPr>
                        <a:t> chia </a:t>
                      </a:r>
                      <a:r>
                        <a:rPr lang="en-US" sz="1400" u="none" strike="noStrike" dirty="0" err="1">
                          <a:effectLst/>
                        </a:rPr>
                        <a:t>sẻ</a:t>
                      </a:r>
                      <a:r>
                        <a:rPr lang="en-US" sz="1400" u="none" strike="noStrike" dirty="0">
                          <a:effectLst/>
                        </a:rPr>
                        <a:t> Internet, Chia </a:t>
                      </a:r>
                      <a:r>
                        <a:rPr lang="en-US" sz="1400" u="none" strike="noStrike" dirty="0" err="1">
                          <a:effectLst/>
                        </a:rPr>
                        <a:t>sẻ</a:t>
                      </a:r>
                      <a:r>
                        <a:rPr lang="en-US" sz="1400" u="none" strike="noStrike" dirty="0">
                          <a:effectLst/>
                        </a:rPr>
                        <a:t> Internet  </a:t>
                      </a:r>
                      <a:r>
                        <a:rPr lang="en-US" sz="1400" u="none" strike="noStrike" dirty="0" err="1">
                          <a:effectLst/>
                        </a:rPr>
                        <a:t>phần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cứng</a:t>
                      </a:r>
                      <a:r>
                        <a:rPr lang="en-US" sz="1400" u="none" strike="noStrike" dirty="0">
                          <a:effectLst/>
                        </a:rPr>
                        <a:t>(</a:t>
                      </a:r>
                      <a:r>
                        <a:rPr lang="en-US" sz="1400" u="none" strike="noStrike" dirty="0" err="1">
                          <a:effectLst/>
                        </a:rPr>
                        <a:t>tt</a:t>
                      </a:r>
                      <a:r>
                        <a:rPr lang="en-US" sz="1400" u="none" strike="noStrike" dirty="0">
                          <a:effectLst/>
                        </a:rPr>
                        <a:t>)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 err="1">
                          <a:effectLst/>
                        </a:rPr>
                        <a:t>Bài</a:t>
                      </a:r>
                      <a:r>
                        <a:rPr lang="en-US" sz="1400" u="none" strike="noStrike" dirty="0">
                          <a:effectLst/>
                        </a:rPr>
                        <a:t> 7 : </a:t>
                      </a:r>
                      <a:r>
                        <a:rPr lang="en-US" sz="1400" u="none" strike="noStrike" dirty="0" err="1">
                          <a:effectLst/>
                        </a:rPr>
                        <a:t>Định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tuyến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mạng</a:t>
                      </a:r>
                      <a:r>
                        <a:rPr lang="en-US" sz="1400" u="none" strike="noStrike" dirty="0">
                          <a:effectLst/>
                        </a:rPr>
                        <a:t>.</a:t>
                      </a:r>
                      <a:endParaRPr lang="en-US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>
                    <a:solidFill>
                      <a:srgbClr val="FFFF00"/>
                    </a:solidFill>
                  </a:tcPr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9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31-10-2016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05-11-2016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err="1">
                          <a:effectLst/>
                        </a:rPr>
                        <a:t>Bài</a:t>
                      </a:r>
                      <a:r>
                        <a:rPr lang="en-US" sz="900" u="none" strike="noStrike" dirty="0">
                          <a:effectLst/>
                        </a:rPr>
                        <a:t> 7 : </a:t>
                      </a:r>
                      <a:r>
                        <a:rPr lang="en-US" sz="900" u="none" strike="noStrike" dirty="0" err="1">
                          <a:effectLst/>
                        </a:rPr>
                        <a:t>Định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tuyến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mạng</a:t>
                      </a:r>
                      <a:r>
                        <a:rPr lang="en-US" sz="900" u="none" strike="noStrike" dirty="0">
                          <a:effectLst/>
                        </a:rPr>
                        <a:t> (</a:t>
                      </a:r>
                      <a:r>
                        <a:rPr lang="en-US" sz="900" u="none" strike="noStrike" dirty="0" err="1">
                          <a:effectLst/>
                        </a:rPr>
                        <a:t>phần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tiếp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theo</a:t>
                      </a:r>
                      <a:r>
                        <a:rPr lang="en-US" sz="900" u="none" strike="noStrike" dirty="0">
                          <a:effectLst/>
                        </a:rPr>
                        <a:t>)</a:t>
                      </a:r>
                      <a:br>
                        <a:rPr lang="en-US" sz="900" u="none" strike="noStrike" dirty="0">
                          <a:effectLst/>
                        </a:rPr>
                      </a:br>
                      <a:r>
                        <a:rPr lang="en-US" sz="900" u="none" strike="noStrike" dirty="0" err="1">
                          <a:effectLst/>
                        </a:rPr>
                        <a:t>Bài</a:t>
                      </a:r>
                      <a:r>
                        <a:rPr lang="en-US" sz="900" u="none" strike="noStrike" dirty="0">
                          <a:effectLst/>
                        </a:rPr>
                        <a:t> 8 : </a:t>
                      </a:r>
                      <a:r>
                        <a:rPr lang="en-US" sz="900" u="none" strike="noStrike" dirty="0" err="1">
                          <a:effectLst/>
                        </a:rPr>
                        <a:t>Ứng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dụng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và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triển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khai</a:t>
                      </a:r>
                      <a:r>
                        <a:rPr lang="en-US" sz="900" u="none" strike="noStrike" dirty="0">
                          <a:effectLst/>
                        </a:rPr>
                        <a:t> Internet, </a:t>
                      </a:r>
                      <a:r>
                        <a:rPr lang="en-US" sz="900" u="none" strike="noStrike" dirty="0" err="1">
                          <a:effectLst/>
                        </a:rPr>
                        <a:t>bảo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mật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hệ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thống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mạng</a:t>
                      </a:r>
                      <a:r>
                        <a:rPr lang="en-US" sz="900" u="none" strike="noStrike" dirty="0">
                          <a:effectLst/>
                        </a:rPr>
                        <a:t>.</a:t>
                      </a:r>
                      <a:endParaRPr lang="en-US" sz="9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07-11-2016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12-11-2016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err="1">
                          <a:effectLst/>
                        </a:rPr>
                        <a:t>Bài</a:t>
                      </a:r>
                      <a:r>
                        <a:rPr lang="en-US" sz="900" u="none" strike="noStrike" dirty="0">
                          <a:effectLst/>
                        </a:rPr>
                        <a:t> 8 : </a:t>
                      </a:r>
                      <a:r>
                        <a:rPr lang="en-US" sz="900" u="none" strike="noStrike" dirty="0" err="1">
                          <a:effectLst/>
                        </a:rPr>
                        <a:t>Ứng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dụng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và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triển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khai</a:t>
                      </a:r>
                      <a:r>
                        <a:rPr lang="en-US" sz="900" u="none" strike="noStrike" dirty="0">
                          <a:effectLst/>
                        </a:rPr>
                        <a:t> Internet, </a:t>
                      </a:r>
                      <a:r>
                        <a:rPr lang="en-US" sz="900" u="none" strike="noStrike" dirty="0" err="1">
                          <a:effectLst/>
                        </a:rPr>
                        <a:t>bảo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mật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hệ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thống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mạng</a:t>
                      </a:r>
                      <a:r>
                        <a:rPr lang="en-US" sz="900" u="none" strike="noStrike" dirty="0">
                          <a:effectLst/>
                        </a:rPr>
                        <a:t> (</a:t>
                      </a:r>
                      <a:r>
                        <a:rPr lang="en-US" sz="900" u="none" strike="noStrike" dirty="0" err="1">
                          <a:effectLst/>
                        </a:rPr>
                        <a:t>tiếp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theo</a:t>
                      </a:r>
                      <a:r>
                        <a:rPr lang="en-US" sz="900" u="none" strike="noStrike" dirty="0">
                          <a:effectLst/>
                        </a:rPr>
                        <a:t>)</a:t>
                      </a:r>
                      <a:endParaRPr lang="en-US" sz="9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11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14-11-2016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19-11-2016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900" u="none" strike="noStrike">
                          <a:effectLst/>
                        </a:rPr>
                        <a:t>Bài 9 : Giám sát và tối ưu hóa Server.</a:t>
                      </a:r>
                      <a:br>
                        <a:rPr lang="vi-VN" sz="900" u="none" strike="noStrike">
                          <a:effectLst/>
                        </a:rPr>
                      </a:br>
                      <a:r>
                        <a:rPr lang="vi-VN" sz="900" u="none" strike="noStrike">
                          <a:effectLst/>
                        </a:rPr>
                        <a:t>Bài 10 : Terminal Services</a:t>
                      </a:r>
                      <a:endParaRPr lang="vi-VN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12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21-11-2016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26-11-2016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10 : Terminal Services (phần tiếp theo)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Bài 11 : Remote Installation Services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40233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13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28-11-2016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03-12-2016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11 : Remote Installation Services (tiếp theo)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Bài 12 : Xây dựng hệ thống mạng Bootrom.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Bài 13 : Các tiện ích quản lý mạng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71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14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05-12-2016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10-12-2016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Bài 13 : Các tiện ích quản lý mạng. (tiếp theo)</a:t>
                      </a:r>
                      <a:br>
                        <a:rPr lang="en-US" sz="900" u="none" strike="noStrike">
                          <a:effectLst/>
                        </a:rPr>
                      </a:br>
                      <a:r>
                        <a:rPr lang="en-US" sz="900" u="none" strike="noStrike">
                          <a:effectLst/>
                        </a:rPr>
                        <a:t>Bài 14 : Thiết kế hệ thống mạng với phần mềm Visio.  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  <a:tr h="29699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15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12-12-2016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</a:rPr>
                        <a:t>17-12-2016</a:t>
                      </a:r>
                      <a:endParaRPr lang="en-US" sz="9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err="1">
                          <a:effectLst/>
                        </a:rPr>
                        <a:t>Bài</a:t>
                      </a:r>
                      <a:r>
                        <a:rPr lang="en-US" sz="900" u="none" strike="noStrike" dirty="0">
                          <a:effectLst/>
                        </a:rPr>
                        <a:t> 14 : </a:t>
                      </a:r>
                      <a:r>
                        <a:rPr lang="en-US" sz="900" u="none" strike="noStrike" dirty="0" err="1">
                          <a:effectLst/>
                        </a:rPr>
                        <a:t>Thiết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kế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hệ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thống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mạng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với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phần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mềm</a:t>
                      </a:r>
                      <a:r>
                        <a:rPr lang="en-US" sz="900" u="none" strike="noStrike" dirty="0">
                          <a:effectLst/>
                        </a:rPr>
                        <a:t> Visio.  (</a:t>
                      </a:r>
                      <a:r>
                        <a:rPr lang="en-US" sz="900" u="none" strike="noStrike" dirty="0" err="1">
                          <a:effectLst/>
                        </a:rPr>
                        <a:t>tiếp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theo</a:t>
                      </a:r>
                      <a:r>
                        <a:rPr lang="en-US" sz="900" u="none" strike="noStrike" dirty="0">
                          <a:effectLst/>
                        </a:rPr>
                        <a:t>)</a:t>
                      </a:r>
                      <a:br>
                        <a:rPr lang="en-US" sz="900" u="none" strike="noStrike" dirty="0">
                          <a:effectLst/>
                        </a:rPr>
                      </a:br>
                      <a:r>
                        <a:rPr lang="en-US" sz="900" u="none" strike="noStrike" dirty="0" err="1">
                          <a:effectLst/>
                        </a:rPr>
                        <a:t>Ôn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tập</a:t>
                      </a:r>
                      <a:r>
                        <a:rPr lang="en-US" sz="900" u="none" strike="noStrike" dirty="0">
                          <a:effectLst/>
                        </a:rPr>
                        <a:t> + </a:t>
                      </a:r>
                      <a:r>
                        <a:rPr lang="en-US" sz="900" u="none" strike="noStrike" dirty="0" err="1">
                          <a:effectLst/>
                        </a:rPr>
                        <a:t>Kiểm</a:t>
                      </a:r>
                      <a:r>
                        <a:rPr lang="en-US" sz="900" u="none" strike="noStrike" dirty="0">
                          <a:effectLst/>
                        </a:rPr>
                        <a:t> </a:t>
                      </a:r>
                      <a:r>
                        <a:rPr lang="en-US" sz="900" u="none" strike="noStrike" dirty="0" err="1">
                          <a:effectLst/>
                        </a:rPr>
                        <a:t>tra</a:t>
                      </a:r>
                      <a:endParaRPr lang="en-US" sz="9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6346" marR="6346" marT="6346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635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"/>
            <a:ext cx="9144000" cy="1295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ĐỊNH TUYẾN (ROUTING)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1447800"/>
            <a:ext cx="906054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II.MỤC TIÊU BÀI HỌC</a:t>
            </a:r>
            <a:endParaRPr lang="en-US" sz="2000" dirty="0"/>
          </a:p>
          <a:p>
            <a:r>
              <a:rPr lang="en-US" sz="2000" i="1" dirty="0" err="1"/>
              <a:t>Sau</a:t>
            </a:r>
            <a:r>
              <a:rPr lang="en-US" sz="2000" i="1" dirty="0"/>
              <a:t> </a:t>
            </a:r>
            <a:r>
              <a:rPr lang="en-US" sz="2000" i="1" dirty="0" err="1"/>
              <a:t>khi</a:t>
            </a:r>
            <a:r>
              <a:rPr lang="en-US" sz="2000" i="1" dirty="0"/>
              <a:t> </a:t>
            </a:r>
            <a:r>
              <a:rPr lang="en-US" sz="2000" i="1" dirty="0" err="1"/>
              <a:t>học</a:t>
            </a:r>
            <a:r>
              <a:rPr lang="en-US" sz="2000" i="1" dirty="0"/>
              <a:t> </a:t>
            </a:r>
            <a:r>
              <a:rPr lang="en-US" sz="2000" i="1" dirty="0" err="1"/>
              <a:t>xong</a:t>
            </a:r>
            <a:r>
              <a:rPr lang="en-US" sz="2000" i="1" dirty="0"/>
              <a:t>, </a:t>
            </a:r>
            <a:r>
              <a:rPr lang="en-US" sz="2000" i="1" dirty="0" err="1"/>
              <a:t>học</a:t>
            </a:r>
            <a:r>
              <a:rPr lang="en-US" sz="2000" i="1" dirty="0"/>
              <a:t> </a:t>
            </a:r>
            <a:r>
              <a:rPr lang="en-US" sz="2000" i="1" dirty="0" err="1"/>
              <a:t>sinh</a:t>
            </a:r>
            <a:r>
              <a:rPr lang="en-US" sz="2000" i="1" dirty="0"/>
              <a:t> </a:t>
            </a:r>
            <a:r>
              <a:rPr lang="en-US" sz="2000" i="1" dirty="0" err="1"/>
              <a:t>có</a:t>
            </a:r>
            <a:r>
              <a:rPr lang="en-US" sz="2000" i="1" dirty="0"/>
              <a:t> </a:t>
            </a:r>
            <a:r>
              <a:rPr lang="en-US" sz="2000" i="1" dirty="0" err="1"/>
              <a:t>khả</a:t>
            </a:r>
            <a:r>
              <a:rPr lang="en-US" sz="2000" i="1" dirty="0"/>
              <a:t> </a:t>
            </a:r>
            <a:r>
              <a:rPr lang="en-US" sz="2000" i="1" dirty="0" err="1"/>
              <a:t>năng</a:t>
            </a:r>
            <a:r>
              <a:rPr lang="en-US" sz="2000" i="1" dirty="0"/>
              <a:t>:</a:t>
            </a:r>
            <a:endParaRPr lang="en-US" sz="2000" dirty="0"/>
          </a:p>
          <a:p>
            <a:r>
              <a:rPr lang="en-US" sz="2000" b="1" dirty="0"/>
              <a:t>1. </a:t>
            </a:r>
            <a:r>
              <a:rPr lang="en-US" sz="2000" b="1" dirty="0" err="1"/>
              <a:t>Kiến</a:t>
            </a:r>
            <a:r>
              <a:rPr lang="en-US" sz="2000" b="1" dirty="0"/>
              <a:t> </a:t>
            </a:r>
            <a:r>
              <a:rPr lang="en-US" sz="2000" b="1" dirty="0" err="1"/>
              <a:t>thức</a:t>
            </a:r>
            <a:r>
              <a:rPr lang="en-US" sz="2000" b="1" dirty="0"/>
              <a:t>:</a:t>
            </a:r>
            <a:endParaRPr lang="en-US" sz="2000" dirty="0"/>
          </a:p>
          <a:p>
            <a:r>
              <a:rPr lang="en-US" sz="2000" dirty="0"/>
              <a:t>- </a:t>
            </a:r>
            <a:r>
              <a:rPr lang="en-US" sz="2000" dirty="0" err="1"/>
              <a:t>Hiểu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ý </a:t>
            </a:r>
            <a:r>
              <a:rPr lang="en-US" sz="2000" dirty="0" err="1"/>
              <a:t>nghĩa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tuyến</a:t>
            </a:r>
            <a:r>
              <a:rPr lang="en-US" sz="2000" dirty="0"/>
              <a:t> </a:t>
            </a:r>
            <a:r>
              <a:rPr lang="en-US" sz="2000" dirty="0" err="1"/>
              <a:t>đối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hạ</a:t>
            </a:r>
            <a:r>
              <a:rPr lang="en-US" sz="2000" dirty="0"/>
              <a:t> </a:t>
            </a:r>
            <a:r>
              <a:rPr lang="en-US" sz="2000" dirty="0" err="1"/>
              <a:t>tầng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hệ</a:t>
            </a:r>
            <a:r>
              <a:rPr lang="en-US" sz="2000" dirty="0"/>
              <a:t> </a:t>
            </a:r>
            <a:r>
              <a:rPr lang="en-US" sz="2000" dirty="0" err="1"/>
              <a:t>thống</a:t>
            </a:r>
            <a:r>
              <a:rPr lang="en-US" sz="2000" dirty="0"/>
              <a:t> </a:t>
            </a:r>
            <a:r>
              <a:rPr lang="en-US" sz="2000" dirty="0" err="1"/>
              <a:t>mạng</a:t>
            </a:r>
            <a:r>
              <a:rPr lang="en-US" sz="2000" dirty="0"/>
              <a:t>.</a:t>
            </a:r>
          </a:p>
          <a:p>
            <a:r>
              <a:rPr lang="en-US" sz="2000" dirty="0"/>
              <a:t>- </a:t>
            </a:r>
            <a:r>
              <a:rPr lang="en-US" sz="2000" dirty="0" err="1"/>
              <a:t>Nắm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chức</a:t>
            </a:r>
            <a:r>
              <a:rPr lang="en-US" sz="2000" dirty="0"/>
              <a:t> 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tuyến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tuyến</a:t>
            </a:r>
            <a:r>
              <a:rPr lang="en-US" sz="2000" dirty="0"/>
              <a:t> </a:t>
            </a:r>
            <a:r>
              <a:rPr lang="en-US" sz="2000" dirty="0" err="1"/>
              <a:t>tĩnh</a:t>
            </a:r>
            <a:endParaRPr lang="en-US" sz="2000" dirty="0"/>
          </a:p>
          <a:p>
            <a:r>
              <a:rPr lang="en-US" sz="2000" b="1" dirty="0"/>
              <a:t>2. </a:t>
            </a:r>
            <a:r>
              <a:rPr lang="en-US" sz="2000" b="1" dirty="0" err="1"/>
              <a:t>Kỹ</a:t>
            </a:r>
            <a:r>
              <a:rPr lang="en-US" sz="2000" b="1" dirty="0"/>
              <a:t> </a:t>
            </a:r>
            <a:r>
              <a:rPr lang="en-US" sz="2000" b="1" dirty="0" err="1"/>
              <a:t>năng</a:t>
            </a:r>
            <a:endParaRPr lang="en-US" sz="2000" dirty="0"/>
          </a:p>
          <a:p>
            <a:r>
              <a:rPr lang="en-US" sz="2000" dirty="0"/>
              <a:t>- </a:t>
            </a:r>
            <a:r>
              <a:rPr lang="en-US" sz="2000" dirty="0" err="1"/>
              <a:t>Sử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thạo</a:t>
            </a:r>
            <a:r>
              <a:rPr lang="en-US" sz="2000" dirty="0"/>
              <a:t> </a:t>
            </a:r>
            <a:r>
              <a:rPr lang="en-US" sz="2000" dirty="0" err="1"/>
              <a:t>lệnh</a:t>
            </a:r>
            <a:r>
              <a:rPr lang="en-US" sz="2000" dirty="0"/>
              <a:t> </a:t>
            </a:r>
            <a:r>
              <a:rPr lang="en-US" sz="2000" dirty="0" err="1"/>
              <a:t>cú</a:t>
            </a:r>
            <a:r>
              <a:rPr lang="en-US" sz="2000" dirty="0"/>
              <a:t> </a:t>
            </a:r>
            <a:r>
              <a:rPr lang="en-US" sz="2000" dirty="0" err="1"/>
              <a:t>pháp</a:t>
            </a:r>
            <a:r>
              <a:rPr lang="en-US" sz="2000" dirty="0"/>
              <a:t> </a:t>
            </a:r>
            <a:r>
              <a:rPr lang="en-US" sz="2000" dirty="0" err="1"/>
              <a:t>dòng</a:t>
            </a:r>
            <a:r>
              <a:rPr lang="en-US" sz="2000" dirty="0"/>
              <a:t> </a:t>
            </a:r>
            <a:r>
              <a:rPr lang="en-US" sz="2000" dirty="0" err="1"/>
              <a:t>lệnh</a:t>
            </a:r>
            <a:r>
              <a:rPr lang="en-US" sz="2000" dirty="0"/>
              <a:t> IP Route(cisco) </a:t>
            </a:r>
            <a:r>
              <a:rPr lang="en-US" sz="2000" dirty="0" err="1"/>
              <a:t>và</a:t>
            </a:r>
            <a:r>
              <a:rPr lang="en-US" sz="2000" dirty="0"/>
              <a:t> static Route(</a:t>
            </a:r>
            <a:r>
              <a:rPr lang="en-US" sz="2000" dirty="0" err="1"/>
              <a:t>Micrsoft</a:t>
            </a:r>
            <a:r>
              <a:rPr lang="en-US" sz="2000" dirty="0"/>
              <a:t>)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kỹ</a:t>
            </a:r>
            <a:r>
              <a:rPr lang="en-US" sz="2000" dirty="0"/>
              <a:t> </a:t>
            </a:r>
            <a:r>
              <a:rPr lang="en-US" sz="2000" dirty="0" err="1"/>
              <a:t>thuật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tuyến</a:t>
            </a:r>
            <a:r>
              <a:rPr lang="en-US" sz="2000" dirty="0"/>
              <a:t> </a:t>
            </a:r>
            <a:r>
              <a:rPr lang="en-US" sz="2000" dirty="0" err="1"/>
              <a:t>tĩnh</a:t>
            </a:r>
            <a:r>
              <a:rPr lang="en-US" sz="2000" dirty="0"/>
              <a:t>.</a:t>
            </a:r>
          </a:p>
          <a:p>
            <a:r>
              <a:rPr lang="en-US" sz="2000" dirty="0"/>
              <a:t>- </a:t>
            </a:r>
            <a:r>
              <a:rPr lang="en-US" sz="2000" dirty="0" err="1"/>
              <a:t>Vận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thạo</a:t>
            </a:r>
            <a:r>
              <a:rPr lang="en-US" sz="2000" dirty="0"/>
              <a:t> </a:t>
            </a:r>
            <a:r>
              <a:rPr lang="en-US" sz="2000" dirty="0" err="1"/>
              <a:t>thao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tuyến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giao</a:t>
            </a:r>
            <a:r>
              <a:rPr lang="en-US" sz="2000" dirty="0"/>
              <a:t> </a:t>
            </a:r>
            <a:r>
              <a:rPr lang="en-US" sz="2000" dirty="0" err="1"/>
              <a:t>thức</a:t>
            </a:r>
            <a:r>
              <a:rPr lang="en-US" sz="2000" dirty="0"/>
              <a:t> OSPF </a:t>
            </a:r>
            <a:r>
              <a:rPr lang="en-US" sz="2000" dirty="0" err="1"/>
              <a:t>và</a:t>
            </a:r>
            <a:r>
              <a:rPr lang="en-US" sz="2000" dirty="0"/>
              <a:t> EIGRP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kỹ</a:t>
            </a:r>
            <a:r>
              <a:rPr lang="en-US" sz="2000" dirty="0"/>
              <a:t> </a:t>
            </a:r>
            <a:r>
              <a:rPr lang="en-US" sz="2000" dirty="0" err="1"/>
              <a:t>thuật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tuyến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.</a:t>
            </a:r>
          </a:p>
          <a:p>
            <a:r>
              <a:rPr lang="en-US" sz="2000" b="1" dirty="0"/>
              <a:t>3. </a:t>
            </a:r>
            <a:r>
              <a:rPr lang="en-US" sz="2000" b="1" dirty="0" err="1"/>
              <a:t>Thái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endParaRPr lang="en-US" sz="2000" dirty="0"/>
          </a:p>
          <a:p>
            <a:r>
              <a:rPr lang="en-US" sz="2000" dirty="0"/>
              <a:t>- </a:t>
            </a:r>
            <a:r>
              <a:rPr lang="en-US" sz="2000" dirty="0" err="1"/>
              <a:t>Rèn</a:t>
            </a:r>
            <a:r>
              <a:rPr lang="en-US" sz="2000" dirty="0"/>
              <a:t> </a:t>
            </a:r>
            <a:r>
              <a:rPr lang="en-US" sz="2000" dirty="0" err="1"/>
              <a:t>luyện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cẩn</a:t>
            </a:r>
            <a:r>
              <a:rPr lang="en-US" sz="2000" dirty="0"/>
              <a:t> </a:t>
            </a:r>
            <a:r>
              <a:rPr lang="en-US" sz="2000" dirty="0" err="1"/>
              <a:t>thận</a:t>
            </a:r>
            <a:r>
              <a:rPr lang="en-US" sz="2000" dirty="0"/>
              <a:t>, </a:t>
            </a:r>
            <a:r>
              <a:rPr lang="en-US" sz="2000" dirty="0" err="1"/>
              <a:t>độc</a:t>
            </a:r>
            <a:r>
              <a:rPr lang="en-US" sz="2000" dirty="0"/>
              <a:t> </a:t>
            </a:r>
            <a:r>
              <a:rPr lang="en-US" sz="2000" dirty="0" err="1"/>
              <a:t>lập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phân</a:t>
            </a:r>
            <a:r>
              <a:rPr lang="en-US" sz="2000" dirty="0"/>
              <a:t> </a:t>
            </a:r>
            <a:r>
              <a:rPr lang="en-US" sz="2000" dirty="0" err="1"/>
              <a:t>tích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cách</a:t>
            </a:r>
            <a:r>
              <a:rPr lang="en-US" sz="2000" dirty="0"/>
              <a:t> </a:t>
            </a:r>
            <a:r>
              <a:rPr lang="en-US" sz="2000" dirty="0" err="1"/>
              <a:t>tỷ</a:t>
            </a:r>
            <a:r>
              <a:rPr lang="en-US" sz="2000" dirty="0"/>
              <a:t> </a:t>
            </a:r>
            <a:r>
              <a:rPr lang="en-US" sz="2000" dirty="0" err="1"/>
              <a:t>mỹ</a:t>
            </a:r>
            <a:r>
              <a:rPr lang="en-US" sz="2000" dirty="0"/>
              <a:t>.</a:t>
            </a:r>
          </a:p>
          <a:p>
            <a:r>
              <a:rPr lang="en-US" sz="2000" dirty="0"/>
              <a:t>- </a:t>
            </a:r>
            <a:r>
              <a:rPr lang="en-US" sz="2000" dirty="0" err="1"/>
              <a:t>Giải</a:t>
            </a:r>
            <a:r>
              <a:rPr lang="en-US" sz="2000" dirty="0"/>
              <a:t> </a:t>
            </a:r>
            <a:r>
              <a:rPr lang="en-US" sz="2000" dirty="0" err="1"/>
              <a:t>quyết</a:t>
            </a:r>
            <a:r>
              <a:rPr lang="en-US" sz="2000" dirty="0"/>
              <a:t> </a:t>
            </a:r>
            <a:r>
              <a:rPr lang="en-US" sz="2000" dirty="0" err="1"/>
              <a:t>tình</a:t>
            </a:r>
            <a:r>
              <a:rPr lang="en-US" sz="2000" dirty="0"/>
              <a:t> </a:t>
            </a:r>
            <a:r>
              <a:rPr lang="en-US" sz="2000" dirty="0" err="1"/>
              <a:t>huống</a:t>
            </a:r>
            <a:r>
              <a:rPr lang="en-US" sz="2000" dirty="0"/>
              <a:t> </a:t>
            </a:r>
            <a:r>
              <a:rPr lang="en-US" sz="2000" dirty="0" err="1"/>
              <a:t>tốt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triển</a:t>
            </a:r>
            <a:r>
              <a:rPr lang="en-US" sz="2000" dirty="0"/>
              <a:t> </a:t>
            </a:r>
            <a:r>
              <a:rPr lang="en-US" sz="2000" dirty="0" err="1"/>
              <a:t>khai</a:t>
            </a:r>
            <a:r>
              <a:rPr lang="en-US" sz="2000" dirty="0"/>
              <a:t> </a:t>
            </a:r>
            <a:r>
              <a:rPr lang="en-US" sz="2000" dirty="0" err="1"/>
              <a:t>hệ</a:t>
            </a:r>
            <a:r>
              <a:rPr lang="en-US" sz="2000" dirty="0"/>
              <a:t> </a:t>
            </a:r>
            <a:r>
              <a:rPr lang="en-US" sz="2000" dirty="0" err="1"/>
              <a:t>thống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078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"/>
            <a:ext cx="9144000" cy="1295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MÔ HÌNH MẠNG</a:t>
            </a:r>
            <a:endParaRPr lang="en-US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8334" t="16188" r="31798" b="38172"/>
          <a:stretch/>
        </p:blipFill>
        <p:spPr bwMode="auto">
          <a:xfrm>
            <a:off x="685800" y="2317750"/>
            <a:ext cx="8104055" cy="3473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4585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513</Words>
  <Application>Microsoft Office PowerPoint</Application>
  <PresentationFormat>On-screen Show (4:3)</PresentationFormat>
  <Paragraphs>112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ĐỊNH TUYẾN (ROUTING)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ĐỊNH TUYẾN (ROUTING)</dc:title>
  <dc:creator>PHUONGANH</dc:creator>
  <cp:lastModifiedBy>PHUONGANH</cp:lastModifiedBy>
  <cp:revision>3</cp:revision>
  <dcterms:created xsi:type="dcterms:W3CDTF">2016-10-27T09:47:42Z</dcterms:created>
  <dcterms:modified xsi:type="dcterms:W3CDTF">2016-10-28T07:08:22Z</dcterms:modified>
</cp:coreProperties>
</file>